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70A570-CCA9-48E0-966F-EFF1C47076CE}"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498C90A-E00C-4D2C-83F8-2EF37C5B3FD9}">
      <dgm:prSet/>
      <dgm:spPr/>
      <dgm:t>
        <a:bodyPr/>
        <a:lstStyle/>
        <a:p>
          <a:r>
            <a:rPr lang="en-US" dirty="0"/>
            <a:t>To address this issue, we decided that hosting a free seminar for pregnant women would be most beneficial. To attract interest, we would hand out “baby essentials” kits at the end of the seminar along with contact and address information to local community resources along with providing those who attended a free meal.</a:t>
          </a:r>
        </a:p>
      </dgm:t>
    </dgm:pt>
    <dgm:pt modelId="{C6CB854B-CA05-4C14-8B51-35C348ADFAC1}" type="parTrans" cxnId="{F9B906AE-CA0C-4768-89C2-65BE7363FFC5}">
      <dgm:prSet/>
      <dgm:spPr/>
      <dgm:t>
        <a:bodyPr/>
        <a:lstStyle/>
        <a:p>
          <a:endParaRPr lang="en-US"/>
        </a:p>
      </dgm:t>
    </dgm:pt>
    <dgm:pt modelId="{68C100FC-2916-44C0-BA48-DCB931504A32}" type="sibTrans" cxnId="{F9B906AE-CA0C-4768-89C2-65BE7363FFC5}">
      <dgm:prSet/>
      <dgm:spPr/>
      <dgm:t>
        <a:bodyPr/>
        <a:lstStyle/>
        <a:p>
          <a:endParaRPr lang="en-US"/>
        </a:p>
      </dgm:t>
    </dgm:pt>
    <dgm:pt modelId="{181CE7E7-F9C8-403F-AD7D-CD6F183B137B}">
      <dgm:prSet/>
      <dgm:spPr/>
      <dgm:t>
        <a:bodyPr/>
        <a:lstStyle/>
        <a:p>
          <a:r>
            <a:rPr lang="en-US" dirty="0"/>
            <a:t>Hosting in a clinical office, we need permission from the providers and management. Allowing us to host in their office, would provide free advertisement for their office, and one of the providers could sit in and assist with the teaching. Valuable information such as learning about insurance coverage, prenatal care importance, breastfeeding and nutrition, and finding a provider for both baby and mother. </a:t>
          </a:r>
        </a:p>
        <a:p>
          <a:r>
            <a:rPr lang="en-US" dirty="0"/>
            <a:t>Research has shown that low childbirth self-efficacy was directly associated with dissatisfaction with prenatal care, and decreased community support for women during childbirth (</a:t>
          </a:r>
          <a:r>
            <a:rPr lang="en-US" dirty="0" err="1"/>
            <a:t>Mbwali</a:t>
          </a:r>
          <a:r>
            <a:rPr lang="en-US" dirty="0"/>
            <a:t> et al., 2022).</a:t>
          </a:r>
        </a:p>
      </dgm:t>
    </dgm:pt>
    <dgm:pt modelId="{AB91A711-E4DD-4834-BC78-7203624A772D}" type="parTrans" cxnId="{BD0A99AC-4764-4B69-81DE-4C46B5DDFDEE}">
      <dgm:prSet/>
      <dgm:spPr/>
      <dgm:t>
        <a:bodyPr/>
        <a:lstStyle/>
        <a:p>
          <a:endParaRPr lang="en-US"/>
        </a:p>
      </dgm:t>
    </dgm:pt>
    <dgm:pt modelId="{0AB8702C-D04C-4B93-9E3F-B081951F5F13}" type="sibTrans" cxnId="{BD0A99AC-4764-4B69-81DE-4C46B5DDFDEE}">
      <dgm:prSet/>
      <dgm:spPr/>
      <dgm:t>
        <a:bodyPr/>
        <a:lstStyle/>
        <a:p>
          <a:endParaRPr lang="en-US"/>
        </a:p>
      </dgm:t>
    </dgm:pt>
    <dgm:pt modelId="{AEA68E67-8985-4BB0-ADB7-75CC5300699E}">
      <dgm:prSet/>
      <dgm:spPr/>
      <dgm:t>
        <a:bodyPr/>
        <a:lstStyle/>
        <a:p>
          <a:r>
            <a:rPr lang="en-US" dirty="0"/>
            <a:t>Cost of materials would include: $300-$400 for the baby essentials kits, $100 for food for the seminar. </a:t>
          </a:r>
        </a:p>
      </dgm:t>
    </dgm:pt>
    <dgm:pt modelId="{2668344E-E5A9-4B17-83C9-2D47C74906F8}" type="parTrans" cxnId="{36F5CCC4-73E4-418E-B8D6-7D7128E9A261}">
      <dgm:prSet/>
      <dgm:spPr/>
      <dgm:t>
        <a:bodyPr/>
        <a:lstStyle/>
        <a:p>
          <a:endParaRPr lang="en-US"/>
        </a:p>
      </dgm:t>
    </dgm:pt>
    <dgm:pt modelId="{74BB14B6-8D76-4692-BEEE-F60CE77F0259}" type="sibTrans" cxnId="{36F5CCC4-73E4-418E-B8D6-7D7128E9A261}">
      <dgm:prSet/>
      <dgm:spPr/>
      <dgm:t>
        <a:bodyPr/>
        <a:lstStyle/>
        <a:p>
          <a:endParaRPr lang="en-US"/>
        </a:p>
      </dgm:t>
    </dgm:pt>
    <dgm:pt modelId="{63C2862B-28A2-4ED8-BCAD-A4924E985100}" type="pres">
      <dgm:prSet presAssocID="{B070A570-CCA9-48E0-966F-EFF1C47076CE}" presName="linear" presStyleCnt="0">
        <dgm:presLayoutVars>
          <dgm:animLvl val="lvl"/>
          <dgm:resizeHandles val="exact"/>
        </dgm:presLayoutVars>
      </dgm:prSet>
      <dgm:spPr/>
    </dgm:pt>
    <dgm:pt modelId="{414C9761-8A40-4B85-9A18-E29610F0F522}" type="pres">
      <dgm:prSet presAssocID="{C498C90A-E00C-4D2C-83F8-2EF37C5B3FD9}" presName="parentText" presStyleLbl="node1" presStyleIdx="0" presStyleCnt="3">
        <dgm:presLayoutVars>
          <dgm:chMax val="0"/>
          <dgm:bulletEnabled val="1"/>
        </dgm:presLayoutVars>
      </dgm:prSet>
      <dgm:spPr/>
    </dgm:pt>
    <dgm:pt modelId="{7E01C9B3-AC01-4402-849B-ADA262A2EEFD}" type="pres">
      <dgm:prSet presAssocID="{68C100FC-2916-44C0-BA48-DCB931504A32}" presName="spacer" presStyleCnt="0"/>
      <dgm:spPr/>
    </dgm:pt>
    <dgm:pt modelId="{2B648AE0-A245-4CCD-BDFF-1D273A57DC48}" type="pres">
      <dgm:prSet presAssocID="{181CE7E7-F9C8-403F-AD7D-CD6F183B137B}" presName="parentText" presStyleLbl="node1" presStyleIdx="1" presStyleCnt="3">
        <dgm:presLayoutVars>
          <dgm:chMax val="0"/>
          <dgm:bulletEnabled val="1"/>
        </dgm:presLayoutVars>
      </dgm:prSet>
      <dgm:spPr/>
    </dgm:pt>
    <dgm:pt modelId="{391BE8A0-CFC7-4E5C-A285-D3D40CBADF11}" type="pres">
      <dgm:prSet presAssocID="{0AB8702C-D04C-4B93-9E3F-B081951F5F13}" presName="spacer" presStyleCnt="0"/>
      <dgm:spPr/>
    </dgm:pt>
    <dgm:pt modelId="{13920BE9-788C-42F3-930E-49A2B966782B}" type="pres">
      <dgm:prSet presAssocID="{AEA68E67-8985-4BB0-ADB7-75CC5300699E}" presName="parentText" presStyleLbl="node1" presStyleIdx="2" presStyleCnt="3">
        <dgm:presLayoutVars>
          <dgm:chMax val="0"/>
          <dgm:bulletEnabled val="1"/>
        </dgm:presLayoutVars>
      </dgm:prSet>
      <dgm:spPr/>
    </dgm:pt>
  </dgm:ptLst>
  <dgm:cxnLst>
    <dgm:cxn modelId="{D607621B-9F4F-4CD0-9305-8F894475D410}" type="presOf" srcId="{C498C90A-E00C-4D2C-83F8-2EF37C5B3FD9}" destId="{414C9761-8A40-4B85-9A18-E29610F0F522}" srcOrd="0" destOrd="0" presId="urn:microsoft.com/office/officeart/2005/8/layout/vList2"/>
    <dgm:cxn modelId="{035BC16B-1DAD-4B63-9D2A-8CD79C7BA406}" type="presOf" srcId="{181CE7E7-F9C8-403F-AD7D-CD6F183B137B}" destId="{2B648AE0-A245-4CCD-BDFF-1D273A57DC48}" srcOrd="0" destOrd="0" presId="urn:microsoft.com/office/officeart/2005/8/layout/vList2"/>
    <dgm:cxn modelId="{B06F9A53-CBB4-4EA2-9B0E-5187DF6DF383}" type="presOf" srcId="{AEA68E67-8985-4BB0-ADB7-75CC5300699E}" destId="{13920BE9-788C-42F3-930E-49A2B966782B}" srcOrd="0" destOrd="0" presId="urn:microsoft.com/office/officeart/2005/8/layout/vList2"/>
    <dgm:cxn modelId="{BD0A99AC-4764-4B69-81DE-4C46B5DDFDEE}" srcId="{B070A570-CCA9-48E0-966F-EFF1C47076CE}" destId="{181CE7E7-F9C8-403F-AD7D-CD6F183B137B}" srcOrd="1" destOrd="0" parTransId="{AB91A711-E4DD-4834-BC78-7203624A772D}" sibTransId="{0AB8702C-D04C-4B93-9E3F-B081951F5F13}"/>
    <dgm:cxn modelId="{F9B906AE-CA0C-4768-89C2-65BE7363FFC5}" srcId="{B070A570-CCA9-48E0-966F-EFF1C47076CE}" destId="{C498C90A-E00C-4D2C-83F8-2EF37C5B3FD9}" srcOrd="0" destOrd="0" parTransId="{C6CB854B-CA05-4C14-8B51-35C348ADFAC1}" sibTransId="{68C100FC-2916-44C0-BA48-DCB931504A32}"/>
    <dgm:cxn modelId="{36F5CCC4-73E4-418E-B8D6-7D7128E9A261}" srcId="{B070A570-CCA9-48E0-966F-EFF1C47076CE}" destId="{AEA68E67-8985-4BB0-ADB7-75CC5300699E}" srcOrd="2" destOrd="0" parTransId="{2668344E-E5A9-4B17-83C9-2D47C74906F8}" sibTransId="{74BB14B6-8D76-4692-BEEE-F60CE77F0259}"/>
    <dgm:cxn modelId="{246C5AE5-F155-401B-98C3-44B687A36A26}" type="presOf" srcId="{B070A570-CCA9-48E0-966F-EFF1C47076CE}" destId="{63C2862B-28A2-4ED8-BCAD-A4924E985100}" srcOrd="0" destOrd="0" presId="urn:microsoft.com/office/officeart/2005/8/layout/vList2"/>
    <dgm:cxn modelId="{137EFE4D-7EA8-4EEC-B26F-19F8E3B12047}" type="presParOf" srcId="{63C2862B-28A2-4ED8-BCAD-A4924E985100}" destId="{414C9761-8A40-4B85-9A18-E29610F0F522}" srcOrd="0" destOrd="0" presId="urn:microsoft.com/office/officeart/2005/8/layout/vList2"/>
    <dgm:cxn modelId="{500DE7E8-CA9E-4F89-9070-A75240D6FD59}" type="presParOf" srcId="{63C2862B-28A2-4ED8-BCAD-A4924E985100}" destId="{7E01C9B3-AC01-4402-849B-ADA262A2EEFD}" srcOrd="1" destOrd="0" presId="urn:microsoft.com/office/officeart/2005/8/layout/vList2"/>
    <dgm:cxn modelId="{B5CEC0A9-80F8-4E83-AED3-D0C16410CBE9}" type="presParOf" srcId="{63C2862B-28A2-4ED8-BCAD-A4924E985100}" destId="{2B648AE0-A245-4CCD-BDFF-1D273A57DC48}" srcOrd="2" destOrd="0" presId="urn:microsoft.com/office/officeart/2005/8/layout/vList2"/>
    <dgm:cxn modelId="{869F3B9B-D866-4B80-9C85-374E2FB42772}" type="presParOf" srcId="{63C2862B-28A2-4ED8-BCAD-A4924E985100}" destId="{391BE8A0-CFC7-4E5C-A285-D3D40CBADF11}" srcOrd="3" destOrd="0" presId="urn:microsoft.com/office/officeart/2005/8/layout/vList2"/>
    <dgm:cxn modelId="{5BC29D1A-673C-4A24-A4B9-49D4861A0BA7}" type="presParOf" srcId="{63C2862B-28A2-4ED8-BCAD-A4924E985100}" destId="{13920BE9-788C-42F3-930E-49A2B966782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C9761-8A40-4B85-9A18-E29610F0F522}">
      <dsp:nvSpPr>
        <dsp:cNvPr id="0" name=""/>
        <dsp:cNvSpPr/>
      </dsp:nvSpPr>
      <dsp:spPr>
        <a:xfrm>
          <a:off x="0" y="6150"/>
          <a:ext cx="9422674" cy="13850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To address this issue, we decided that hosting a free seminar for pregnant women would be most beneficial. To attract interest, we would hand out “baby essentials” kits at the end of the seminar along with contact and address information to local community resources along with providing those who attended a free meal.</a:t>
          </a:r>
        </a:p>
      </dsp:txBody>
      <dsp:txXfrm>
        <a:off x="67613" y="73763"/>
        <a:ext cx="9287448" cy="1249834"/>
      </dsp:txXfrm>
    </dsp:sp>
    <dsp:sp modelId="{2B648AE0-A245-4CCD-BDFF-1D273A57DC48}">
      <dsp:nvSpPr>
        <dsp:cNvPr id="0" name=""/>
        <dsp:cNvSpPr/>
      </dsp:nvSpPr>
      <dsp:spPr>
        <a:xfrm>
          <a:off x="0" y="1428650"/>
          <a:ext cx="9422674" cy="13850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Hosting in a clinical office, we need permission from the providers and management. Allowing us to host in their office, would provide free advertisement for their office, and one of the providers could sit in and assist with the teaching. Valuable information such as learning about insurance coverage, prenatal care importance, breastfeeding and nutrition, and finding a provider for both baby and mother. </a:t>
          </a:r>
        </a:p>
        <a:p>
          <a:pPr marL="0" lvl="0" indent="0" algn="l" defTabSz="577850">
            <a:lnSpc>
              <a:spcPct val="90000"/>
            </a:lnSpc>
            <a:spcBef>
              <a:spcPct val="0"/>
            </a:spcBef>
            <a:spcAft>
              <a:spcPct val="35000"/>
            </a:spcAft>
            <a:buNone/>
          </a:pPr>
          <a:r>
            <a:rPr lang="en-US" sz="1300" kern="1200" dirty="0"/>
            <a:t>Research has shown that low childbirth self-efficacy was directly associated with dissatisfaction with prenatal care, and decreased community support for women during childbirth (</a:t>
          </a:r>
          <a:r>
            <a:rPr lang="en-US" sz="1300" kern="1200" dirty="0" err="1"/>
            <a:t>Mbwali</a:t>
          </a:r>
          <a:r>
            <a:rPr lang="en-US" sz="1300" kern="1200" dirty="0"/>
            <a:t> et al., 2022).</a:t>
          </a:r>
        </a:p>
      </dsp:txBody>
      <dsp:txXfrm>
        <a:off x="67613" y="1496263"/>
        <a:ext cx="9287448" cy="1249834"/>
      </dsp:txXfrm>
    </dsp:sp>
    <dsp:sp modelId="{13920BE9-788C-42F3-930E-49A2B966782B}">
      <dsp:nvSpPr>
        <dsp:cNvPr id="0" name=""/>
        <dsp:cNvSpPr/>
      </dsp:nvSpPr>
      <dsp:spPr>
        <a:xfrm>
          <a:off x="0" y="2851151"/>
          <a:ext cx="9422674" cy="13850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Cost of materials would include: $300-$400 for the baby essentials kits, $100 for food for the seminar. </a:t>
          </a:r>
        </a:p>
      </dsp:txBody>
      <dsp:txXfrm>
        <a:off x="67613" y="2918764"/>
        <a:ext cx="9287448" cy="12498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1608406" y="4512376"/>
            <a:ext cx="8639776" cy="900190"/>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CC2C9B9-B4B7-45CC-A7EB-16F8BADE9045}"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1608406" y="1720884"/>
            <a:ext cx="8639775" cy="2734693"/>
          </a:xfrm>
          <a:noFill/>
        </p:spPr>
        <p:txBody>
          <a:bodyPr anchor="b">
            <a:normAutofit/>
          </a:bodyPr>
          <a:lstStyle>
            <a:lvl1pPr algn="l">
              <a:defRPr sz="3200" spc="530" baseline="0"/>
            </a:lvl1pPr>
          </a:lstStyle>
          <a:p>
            <a:r>
              <a:rPr lang="en-US" dirty="0"/>
              <a:t>Click to edit Master title style</a:t>
            </a:r>
          </a:p>
        </p:txBody>
      </p:sp>
    </p:spTree>
    <p:extLst>
      <p:ext uri="{BB962C8B-B14F-4D97-AF65-F5344CB8AC3E}">
        <p14:creationId xmlns:p14="http://schemas.microsoft.com/office/powerpoint/2010/main" val="94738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a:xfrm>
            <a:off x="1624338" y="1255172"/>
            <a:ext cx="9297346" cy="1050707"/>
          </a:xfrm>
        </p:spPr>
        <p:txBody>
          <a:bodyPr anchor="b"/>
          <a:lstStyle/>
          <a:p>
            <a:r>
              <a:rPr lang="en-US" dirty="0"/>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a:xfrm>
            <a:off x="1624338" y="2419468"/>
            <a:ext cx="9297346" cy="32543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7671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9126961" y="1414196"/>
            <a:ext cx="1817441" cy="4100602"/>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1346042" y="1414196"/>
            <a:ext cx="7780919" cy="410060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16562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6830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1622474" y="2413788"/>
            <a:ext cx="8085116" cy="2737521"/>
          </a:xfrm>
        </p:spPr>
        <p:txBody>
          <a:bodyPr anchor="t">
            <a:normAutofit/>
          </a:bodyPr>
          <a:lstStyle>
            <a:lvl1pPr>
              <a:defRPr sz="3200"/>
            </a:lvl1pPr>
          </a:lstStyle>
          <a:p>
            <a:r>
              <a:rPr lang="en-US" dirty="0"/>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1622474" y="1351721"/>
            <a:ext cx="8085118" cy="993913"/>
          </a:xfrm>
        </p:spPr>
        <p:txBody>
          <a:bodyPr anchor="b">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58690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a:xfrm>
            <a:off x="1615817" y="1272209"/>
            <a:ext cx="9164725" cy="1033670"/>
          </a:xfrm>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1615817" y="2425148"/>
            <a:ext cx="4188635" cy="31606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6371355" y="2425148"/>
            <a:ext cx="4188635" cy="31606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20872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1017442" y="600817"/>
            <a:ext cx="10079497" cy="1168706"/>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1017442" y="1798488"/>
            <a:ext cx="4599587" cy="668492"/>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1017442" y="2777279"/>
            <a:ext cx="4599587" cy="32769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6497352" y="1798488"/>
            <a:ext cx="4599588" cy="668492"/>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6497352" y="2777279"/>
            <a:ext cx="4599588" cy="32769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CC2C9B9-B4B7-45CC-A7EB-16F8BADE9045}"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6571185" y="2593591"/>
            <a:ext cx="452575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107503" y="2593591"/>
            <a:ext cx="4509526"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56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91113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70148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1380121" y="1391478"/>
            <a:ext cx="3288432" cy="1951414"/>
          </a:xfrm>
        </p:spPr>
        <p:txBody>
          <a:bodyPr anchor="t">
            <a:normAutofit/>
          </a:bodyPr>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6003235" y="920080"/>
            <a:ext cx="5312467" cy="502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1380121" y="3566727"/>
            <a:ext cx="3288432" cy="1766325"/>
          </a:xfrm>
        </p:spPr>
        <p:txBody>
          <a:bodyPr anchor="b">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CC2C9B9-B4B7-45CC-A7EB-16F8BADE9045}" type="slidenum">
              <a:rPr lang="en-US" smtClean="0"/>
              <a:t>‹#›</a:t>
            </a:fld>
            <a:endParaRPr lang="en-US"/>
          </a:p>
        </p:txBody>
      </p:sp>
      <p:sp>
        <p:nvSpPr>
          <p:cNvPr id="11" name="Rectangle 10">
            <a:extLst>
              <a:ext uri="{FF2B5EF4-FFF2-40B4-BE49-F238E27FC236}">
                <a16:creationId xmlns:a16="http://schemas.microsoft.com/office/drawing/2014/main" id="{96AAC029-BE5C-900C-E7D2-DE6E31789D1E}"/>
              </a:ext>
              <a:ext uri="{C183D7F6-B498-43B3-948B-1728B52AA6E4}">
                <adec:decorative xmlns:adec="http://schemas.microsoft.com/office/drawing/2017/decorative" val="1"/>
              </a:ext>
            </a:extLst>
          </p:cNvPr>
          <p:cNvSpPr/>
          <p:nvPr/>
        </p:nvSpPr>
        <p:spPr>
          <a:xfrm>
            <a:off x="933198" y="931857"/>
            <a:ext cx="4305523" cy="499630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985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1380120" y="1391478"/>
            <a:ext cx="3322510" cy="2037522"/>
          </a:xfrm>
        </p:spPr>
        <p:txBody>
          <a:bodyPr anchor="t">
            <a:normAutofit/>
          </a:bodyPr>
          <a:lstStyle>
            <a:lvl1pPr>
              <a:defRPr sz="2400"/>
            </a:lvl1pPr>
          </a:lstStyle>
          <a:p>
            <a:r>
              <a:rPr lang="en-US" dirty="0"/>
              <a:t>Click to edit Master title style</a:t>
            </a:r>
          </a:p>
        </p:txBody>
      </p:sp>
      <p:sp useBgFill="1">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5907143" y="931857"/>
            <a:ext cx="5351659" cy="499630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1380120" y="3742792"/>
            <a:ext cx="3322510" cy="1590261"/>
          </a:xfrm>
        </p:spPr>
        <p:txBody>
          <a:bodyPr anchor="b">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E7736193-EDE3-4BB5-AE5F-E6E5472AB8BE}" type="datetimeFigureOut">
              <a:rPr lang="en-US" smtClean="0"/>
              <a:t>4/11/2024</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CC2C9B9-B4B7-45CC-A7EB-16F8BADE9045}" type="slidenum">
              <a:rPr lang="en-US" smtClean="0"/>
              <a:t>‹#›</a:t>
            </a:fld>
            <a:endParaRPr lang="en-US"/>
          </a:p>
        </p:txBody>
      </p:sp>
      <p:sp>
        <p:nvSpPr>
          <p:cNvPr id="9" name="Rectangle 8">
            <a:extLst>
              <a:ext uri="{FF2B5EF4-FFF2-40B4-BE49-F238E27FC236}">
                <a16:creationId xmlns:a16="http://schemas.microsoft.com/office/drawing/2014/main" id="{4DD8EE65-D4F9-418A-1628-F5DFD3DBA24E}"/>
              </a:ext>
              <a:ext uri="{C183D7F6-B498-43B3-948B-1728B52AA6E4}">
                <adec:decorative xmlns:adec="http://schemas.microsoft.com/office/drawing/2017/decorative" val="1"/>
              </a:ext>
            </a:extLst>
          </p:cNvPr>
          <p:cNvSpPr/>
          <p:nvPr/>
        </p:nvSpPr>
        <p:spPr>
          <a:xfrm>
            <a:off x="933198" y="931857"/>
            <a:ext cx="4305523" cy="499630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36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1620442" y="1233199"/>
            <a:ext cx="8977511" cy="107382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1620444" y="2419639"/>
            <a:ext cx="8977509" cy="314178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847726" y="6199188"/>
            <a:ext cx="2743200" cy="365125"/>
          </a:xfrm>
          <a:prstGeom prst="rect">
            <a:avLst/>
          </a:prstGeom>
        </p:spPr>
        <p:txBody>
          <a:bodyPr vert="horz" lIns="91440" tIns="45720" rIns="91440" bIns="45720" rtlCol="0" anchor="ctr"/>
          <a:lstStyle>
            <a:lvl1pPr algn="l">
              <a:defRPr sz="1050">
                <a:solidFill>
                  <a:schemeClr val="tx1"/>
                </a:solidFill>
                <a:latin typeface="+mn-lt"/>
              </a:defRPr>
            </a:lvl1pPr>
          </a:lstStyle>
          <a:p>
            <a:fld id="{E7736193-EDE3-4BB5-AE5F-E6E5472AB8BE}" type="datetimeFigureOut">
              <a:rPr lang="en-US" smtClean="0"/>
              <a:t>4/11/2024</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7286625" y="6199188"/>
            <a:ext cx="3409951" cy="365125"/>
          </a:xfrm>
          <a:prstGeom prst="rect">
            <a:avLst/>
          </a:prstGeom>
        </p:spPr>
        <p:txBody>
          <a:bodyPr vert="horz" lIns="91440" tIns="45720" rIns="91440" bIns="45720" rtlCol="0" anchor="ctr"/>
          <a:lstStyle>
            <a:lvl1pPr algn="r">
              <a:defRPr sz="1050">
                <a:solidFill>
                  <a:schemeClr val="tx1"/>
                </a:solidFill>
                <a:latin typeface="+mn-lt"/>
              </a:defRPr>
            </a:lvl1pPr>
          </a:lstStyle>
          <a:p>
            <a:endParaRPr lang="en-US"/>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10696577" y="6199188"/>
            <a:ext cx="619125" cy="365125"/>
          </a:xfrm>
          <a:prstGeom prst="rect">
            <a:avLst/>
          </a:prstGeom>
        </p:spPr>
        <p:txBody>
          <a:bodyPr vert="horz" lIns="91440" tIns="45720" rIns="91440" bIns="45720" rtlCol="0" anchor="ctr"/>
          <a:lstStyle>
            <a:lvl1pPr algn="r">
              <a:defRPr sz="1050">
                <a:solidFill>
                  <a:schemeClr val="tx1"/>
                </a:solidFill>
                <a:latin typeface="+mn-lt"/>
              </a:defRPr>
            </a:lvl1pPr>
          </a:lstStyle>
          <a:p>
            <a:fld id="{1CC2C9B9-B4B7-45CC-A7EB-16F8BADE9045}" type="slidenum">
              <a:rPr lang="en-US" smtClean="0"/>
              <a:t>‹#›</a:t>
            </a:fld>
            <a:endParaRPr lang="en-US"/>
          </a:p>
        </p:txBody>
      </p:sp>
      <p:sp>
        <p:nvSpPr>
          <p:cNvPr id="8" name="Rectangle 7">
            <a:extLst>
              <a:ext uri="{FF2B5EF4-FFF2-40B4-BE49-F238E27FC236}">
                <a16:creationId xmlns:a16="http://schemas.microsoft.com/office/drawing/2014/main" id="{5BE2A49E-0BD9-321C-F602-AFA2FCF9B27B}"/>
              </a:ext>
              <a:ext uri="{C183D7F6-B498-43B3-948B-1728B52AA6E4}">
                <adec:decorative xmlns:adec="http://schemas.microsoft.com/office/drawing/2017/decorative" val="1"/>
              </a:ext>
            </a:extLst>
          </p:cNvPr>
          <p:cNvSpPr/>
          <p:nvPr/>
        </p:nvSpPr>
        <p:spPr>
          <a:xfrm>
            <a:off x="933198" y="931857"/>
            <a:ext cx="10326946" cy="499630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9026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20000"/>
        </a:lnSpc>
        <a:spcBef>
          <a:spcPct val="0"/>
        </a:spcBef>
        <a:buNone/>
        <a:defRPr sz="2800" b="1" kern="1200" cap="all" spc="5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ezproxy.king.edu/10.1007/s10995-022-03522-2"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12CB9FF-7D0E-C6EE-FD1E-5414C1C2FE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4AF4B06-53F0-C847-8C21-2E98F18146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DF01CBA-FF81-CFEC-40D0-CEA60BBFC593}"/>
              </a:ext>
            </a:extLst>
          </p:cNvPr>
          <p:cNvPicPr>
            <a:picLocks noChangeAspect="1"/>
          </p:cNvPicPr>
          <p:nvPr/>
        </p:nvPicPr>
        <p:blipFill rotWithShape="1">
          <a:blip r:embed="rId2">
            <a:alphaModFix amt="50000"/>
          </a:blip>
          <a:srcRect/>
          <a:stretch/>
        </p:blipFill>
        <p:spPr>
          <a:xfrm>
            <a:off x="-2" y="10"/>
            <a:ext cx="12192002" cy="6857990"/>
          </a:xfrm>
          <a:prstGeom prst="rect">
            <a:avLst/>
          </a:prstGeom>
        </p:spPr>
      </p:pic>
      <p:sp>
        <p:nvSpPr>
          <p:cNvPr id="23" name="Freeform: Shape 22">
            <a:extLst>
              <a:ext uri="{FF2B5EF4-FFF2-40B4-BE49-F238E27FC236}">
                <a16:creationId xmlns:a16="http://schemas.microsoft.com/office/drawing/2014/main" id="{7F70A2C4-3347-EF31-F002-FB70BCCF44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08344" y="938623"/>
            <a:ext cx="10369255" cy="4987842"/>
          </a:xfrm>
          <a:custGeom>
            <a:avLst/>
            <a:gdLst>
              <a:gd name="connsiteX0" fmla="*/ 0 w 4116027"/>
              <a:gd name="connsiteY0" fmla="*/ 0 h 5058263"/>
              <a:gd name="connsiteX1" fmla="*/ 3203647 w 4116027"/>
              <a:gd name="connsiteY1" fmla="*/ 0 h 5058263"/>
              <a:gd name="connsiteX2" fmla="*/ 3203647 w 4116027"/>
              <a:gd name="connsiteY2" fmla="*/ 1439014 h 5058263"/>
              <a:gd name="connsiteX3" fmla="*/ 4116027 w 4116027"/>
              <a:gd name="connsiteY3" fmla="*/ 1439014 h 5058263"/>
              <a:gd name="connsiteX4" fmla="*/ 4116027 w 4116027"/>
              <a:gd name="connsiteY4" fmla="*/ 5058263 h 5058263"/>
              <a:gd name="connsiteX5" fmla="*/ 0 w 4116027"/>
              <a:gd name="connsiteY5" fmla="*/ 5058263 h 5058263"/>
              <a:gd name="connsiteX0" fmla="*/ 3203647 w 4116027"/>
              <a:gd name="connsiteY0" fmla="*/ 1439014 h 5058263"/>
              <a:gd name="connsiteX1" fmla="*/ 4116027 w 4116027"/>
              <a:gd name="connsiteY1" fmla="*/ 1439014 h 5058263"/>
              <a:gd name="connsiteX2" fmla="*/ 4116027 w 4116027"/>
              <a:gd name="connsiteY2" fmla="*/ 5058263 h 5058263"/>
              <a:gd name="connsiteX3" fmla="*/ 0 w 4116027"/>
              <a:gd name="connsiteY3" fmla="*/ 5058263 h 5058263"/>
              <a:gd name="connsiteX4" fmla="*/ 0 w 4116027"/>
              <a:gd name="connsiteY4" fmla="*/ 0 h 5058263"/>
              <a:gd name="connsiteX5" fmla="*/ 3203647 w 4116027"/>
              <a:gd name="connsiteY5" fmla="*/ 0 h 5058263"/>
              <a:gd name="connsiteX6" fmla="*/ 3295087 w 4116027"/>
              <a:gd name="connsiteY6" fmla="*/ 1530454 h 5058263"/>
              <a:gd name="connsiteX0" fmla="*/ 3203647 w 4116027"/>
              <a:gd name="connsiteY0" fmla="*/ 1439014 h 5058263"/>
              <a:gd name="connsiteX1" fmla="*/ 4116027 w 4116027"/>
              <a:gd name="connsiteY1" fmla="*/ 1439014 h 5058263"/>
              <a:gd name="connsiteX2" fmla="*/ 4116027 w 4116027"/>
              <a:gd name="connsiteY2" fmla="*/ 5058263 h 5058263"/>
              <a:gd name="connsiteX3" fmla="*/ 0 w 4116027"/>
              <a:gd name="connsiteY3" fmla="*/ 5058263 h 5058263"/>
              <a:gd name="connsiteX4" fmla="*/ 0 w 4116027"/>
              <a:gd name="connsiteY4" fmla="*/ 0 h 5058263"/>
              <a:gd name="connsiteX5" fmla="*/ 3203647 w 4116027"/>
              <a:gd name="connsiteY5" fmla="*/ 0 h 5058263"/>
              <a:gd name="connsiteX0" fmla="*/ 4116027 w 4116027"/>
              <a:gd name="connsiteY0" fmla="*/ 1439014 h 5058263"/>
              <a:gd name="connsiteX1" fmla="*/ 4116027 w 4116027"/>
              <a:gd name="connsiteY1" fmla="*/ 5058263 h 5058263"/>
              <a:gd name="connsiteX2" fmla="*/ 0 w 4116027"/>
              <a:gd name="connsiteY2" fmla="*/ 5058263 h 5058263"/>
              <a:gd name="connsiteX3" fmla="*/ 0 w 4116027"/>
              <a:gd name="connsiteY3" fmla="*/ 0 h 5058263"/>
              <a:gd name="connsiteX4" fmla="*/ 3203647 w 4116027"/>
              <a:gd name="connsiteY4" fmla="*/ 0 h 5058263"/>
              <a:gd name="connsiteX0" fmla="*/ 4110211 w 4116027"/>
              <a:gd name="connsiteY0" fmla="*/ 1549397 h 5058263"/>
              <a:gd name="connsiteX1" fmla="*/ 4116027 w 4116027"/>
              <a:gd name="connsiteY1" fmla="*/ 5058263 h 5058263"/>
              <a:gd name="connsiteX2" fmla="*/ 0 w 4116027"/>
              <a:gd name="connsiteY2" fmla="*/ 5058263 h 5058263"/>
              <a:gd name="connsiteX3" fmla="*/ 0 w 4116027"/>
              <a:gd name="connsiteY3" fmla="*/ 0 h 5058263"/>
              <a:gd name="connsiteX4" fmla="*/ 3203647 w 4116027"/>
              <a:gd name="connsiteY4" fmla="*/ 0 h 5058263"/>
              <a:gd name="connsiteX0" fmla="*/ 4110211 w 4116027"/>
              <a:gd name="connsiteY0" fmla="*/ 1549397 h 5058263"/>
              <a:gd name="connsiteX1" fmla="*/ 4116027 w 4116027"/>
              <a:gd name="connsiteY1" fmla="*/ 5058263 h 5058263"/>
              <a:gd name="connsiteX2" fmla="*/ 0 w 4116027"/>
              <a:gd name="connsiteY2" fmla="*/ 5058263 h 5058263"/>
              <a:gd name="connsiteX3" fmla="*/ 0 w 4116027"/>
              <a:gd name="connsiteY3" fmla="*/ 0 h 5058263"/>
              <a:gd name="connsiteX4" fmla="*/ 2858576 w 4116027"/>
              <a:gd name="connsiteY4" fmla="*/ 0 h 5058263"/>
              <a:gd name="connsiteX0" fmla="*/ 4110211 w 4116027"/>
              <a:gd name="connsiteY0" fmla="*/ 1751767 h 5058263"/>
              <a:gd name="connsiteX1" fmla="*/ 4116027 w 4116027"/>
              <a:gd name="connsiteY1" fmla="*/ 5058263 h 5058263"/>
              <a:gd name="connsiteX2" fmla="*/ 0 w 4116027"/>
              <a:gd name="connsiteY2" fmla="*/ 5058263 h 5058263"/>
              <a:gd name="connsiteX3" fmla="*/ 0 w 4116027"/>
              <a:gd name="connsiteY3" fmla="*/ 0 h 5058263"/>
              <a:gd name="connsiteX4" fmla="*/ 2858576 w 4116027"/>
              <a:gd name="connsiteY4" fmla="*/ 0 h 5058263"/>
              <a:gd name="connsiteX0" fmla="*/ 4110211 w 4116027"/>
              <a:gd name="connsiteY0" fmla="*/ 1751767 h 5058263"/>
              <a:gd name="connsiteX1" fmla="*/ 4116027 w 4116027"/>
              <a:gd name="connsiteY1" fmla="*/ 5058263 h 5058263"/>
              <a:gd name="connsiteX2" fmla="*/ 0 w 4116027"/>
              <a:gd name="connsiteY2" fmla="*/ 5058263 h 5058263"/>
              <a:gd name="connsiteX3" fmla="*/ 0 w 4116027"/>
              <a:gd name="connsiteY3" fmla="*/ 0 h 5058263"/>
              <a:gd name="connsiteX4" fmla="*/ 2556812 w 4116027"/>
              <a:gd name="connsiteY4" fmla="*/ 6142 h 5058263"/>
              <a:gd name="connsiteX0" fmla="*/ 4110211 w 4116027"/>
              <a:gd name="connsiteY0" fmla="*/ 1751767 h 5058263"/>
              <a:gd name="connsiteX1" fmla="*/ 4116027 w 4116027"/>
              <a:gd name="connsiteY1" fmla="*/ 5058263 h 5058263"/>
              <a:gd name="connsiteX2" fmla="*/ 0 w 4116027"/>
              <a:gd name="connsiteY2" fmla="*/ 5058263 h 5058263"/>
              <a:gd name="connsiteX3" fmla="*/ 0 w 4116027"/>
              <a:gd name="connsiteY3" fmla="*/ 0 h 5058263"/>
              <a:gd name="connsiteX4" fmla="*/ 2470533 w 4116027"/>
              <a:gd name="connsiteY4" fmla="*/ 1434 h 5058263"/>
              <a:gd name="connsiteX0" fmla="*/ 4109005 w 4116027"/>
              <a:gd name="connsiteY0" fmla="*/ 1610052 h 5058263"/>
              <a:gd name="connsiteX1" fmla="*/ 4116027 w 4116027"/>
              <a:gd name="connsiteY1" fmla="*/ 5058263 h 5058263"/>
              <a:gd name="connsiteX2" fmla="*/ 0 w 4116027"/>
              <a:gd name="connsiteY2" fmla="*/ 5058263 h 5058263"/>
              <a:gd name="connsiteX3" fmla="*/ 0 w 4116027"/>
              <a:gd name="connsiteY3" fmla="*/ 0 h 5058263"/>
              <a:gd name="connsiteX4" fmla="*/ 2470533 w 4116027"/>
              <a:gd name="connsiteY4" fmla="*/ 1434 h 505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6027" h="5058263">
                <a:moveTo>
                  <a:pt x="4109005" y="1610052"/>
                </a:moveTo>
                <a:cubicBezTo>
                  <a:pt x="4110944" y="2779674"/>
                  <a:pt x="4114088" y="3888641"/>
                  <a:pt x="4116027" y="5058263"/>
                </a:cubicBezTo>
                <a:lnTo>
                  <a:pt x="0" y="5058263"/>
                </a:lnTo>
                <a:lnTo>
                  <a:pt x="0" y="0"/>
                </a:lnTo>
                <a:lnTo>
                  <a:pt x="2470533" y="1434"/>
                </a:lnTo>
              </a:path>
            </a:pathLst>
          </a:cu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6DDEE36-EA84-F9A6-FBB7-476E67B04FB1}"/>
              </a:ext>
            </a:extLst>
          </p:cNvPr>
          <p:cNvSpPr>
            <a:spLocks noGrp="1"/>
          </p:cNvSpPr>
          <p:nvPr>
            <p:ph type="ctrTitle"/>
          </p:nvPr>
        </p:nvSpPr>
        <p:spPr>
          <a:xfrm>
            <a:off x="781175" y="703736"/>
            <a:ext cx="4285881" cy="1810864"/>
          </a:xfrm>
          <a:noFill/>
        </p:spPr>
        <p:txBody>
          <a:bodyPr anchor="t">
            <a:normAutofit/>
          </a:bodyPr>
          <a:lstStyle/>
          <a:p>
            <a:pPr>
              <a:lnSpc>
                <a:spcPct val="110000"/>
              </a:lnSpc>
            </a:pPr>
            <a:r>
              <a:rPr lang="en-US" sz="2500" dirty="0">
                <a:solidFill>
                  <a:schemeClr val="accent1">
                    <a:lumMod val="60000"/>
                    <a:lumOff val="40000"/>
                  </a:schemeClr>
                </a:solidFill>
              </a:rPr>
              <a:t>Increasing Early and Adequate Prenatal Care in Pregnant Women</a:t>
            </a:r>
          </a:p>
        </p:txBody>
      </p:sp>
      <p:sp>
        <p:nvSpPr>
          <p:cNvPr id="3" name="Subtitle 2">
            <a:extLst>
              <a:ext uri="{FF2B5EF4-FFF2-40B4-BE49-F238E27FC236}">
                <a16:creationId xmlns:a16="http://schemas.microsoft.com/office/drawing/2014/main" id="{3B18BA6C-70A6-407B-31BA-5D7203DC82F2}"/>
              </a:ext>
            </a:extLst>
          </p:cNvPr>
          <p:cNvSpPr>
            <a:spLocks noGrp="1"/>
          </p:cNvSpPr>
          <p:nvPr>
            <p:ph type="subTitle" idx="1"/>
          </p:nvPr>
        </p:nvSpPr>
        <p:spPr>
          <a:xfrm>
            <a:off x="1477927" y="3879273"/>
            <a:ext cx="4403327" cy="1541756"/>
          </a:xfrm>
        </p:spPr>
        <p:txBody>
          <a:bodyPr anchor="b">
            <a:normAutofit/>
          </a:bodyPr>
          <a:lstStyle/>
          <a:p>
            <a:pPr>
              <a:lnSpc>
                <a:spcPct val="110000"/>
              </a:lnSpc>
            </a:pPr>
            <a:r>
              <a:rPr lang="en-US" sz="1500" dirty="0">
                <a:solidFill>
                  <a:schemeClr val="accent1">
                    <a:lumMod val="60000"/>
                    <a:lumOff val="40000"/>
                  </a:schemeClr>
                </a:solidFill>
              </a:rPr>
              <a:t>Heather Crabtree, Erica Miller, Chrissy Moses</a:t>
            </a:r>
          </a:p>
          <a:p>
            <a:pPr>
              <a:lnSpc>
                <a:spcPct val="110000"/>
              </a:lnSpc>
            </a:pPr>
            <a:r>
              <a:rPr lang="en-US" sz="1500" dirty="0">
                <a:solidFill>
                  <a:schemeClr val="accent1">
                    <a:lumMod val="60000"/>
                    <a:lumOff val="40000"/>
                  </a:schemeClr>
                </a:solidFill>
              </a:rPr>
              <a:t>NURS5018: Care of Women and Families</a:t>
            </a:r>
          </a:p>
          <a:p>
            <a:pPr>
              <a:lnSpc>
                <a:spcPct val="110000"/>
              </a:lnSpc>
            </a:pPr>
            <a:r>
              <a:rPr lang="en-US" sz="1500" dirty="0">
                <a:solidFill>
                  <a:schemeClr val="accent1">
                    <a:lumMod val="60000"/>
                    <a:lumOff val="40000"/>
                  </a:schemeClr>
                </a:solidFill>
              </a:rPr>
              <a:t>King University, College of Nursing</a:t>
            </a:r>
          </a:p>
          <a:p>
            <a:pPr>
              <a:lnSpc>
                <a:spcPct val="110000"/>
              </a:lnSpc>
            </a:pPr>
            <a:r>
              <a:rPr lang="en-US" sz="1500" dirty="0">
                <a:solidFill>
                  <a:schemeClr val="accent1">
                    <a:lumMod val="60000"/>
                    <a:lumOff val="40000"/>
                  </a:schemeClr>
                </a:solidFill>
              </a:rPr>
              <a:t>Date: 04/10/2024</a:t>
            </a:r>
          </a:p>
          <a:p>
            <a:pPr>
              <a:lnSpc>
                <a:spcPct val="110000"/>
              </a:lnSpc>
            </a:pPr>
            <a:endParaRPr lang="en-US" sz="1500" dirty="0">
              <a:solidFill>
                <a:schemeClr val="accent1">
                  <a:lumMod val="60000"/>
                  <a:lumOff val="40000"/>
                </a:schemeClr>
              </a:solidFill>
            </a:endParaRPr>
          </a:p>
        </p:txBody>
      </p:sp>
    </p:spTree>
    <p:extLst>
      <p:ext uri="{BB962C8B-B14F-4D97-AF65-F5344CB8AC3E}">
        <p14:creationId xmlns:p14="http://schemas.microsoft.com/office/powerpoint/2010/main" val="33127053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EA7E8276-E7F8-D393-6F54-0BF8862C3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67DFE30-E9B4-B520-D9CF-5181D140E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48201"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624F98F-E49C-CBFD-EB2C-274AC937AF5D}"/>
              </a:ext>
            </a:extLst>
          </p:cNvPr>
          <p:cNvPicPr>
            <a:picLocks noChangeAspect="1"/>
          </p:cNvPicPr>
          <p:nvPr/>
        </p:nvPicPr>
        <p:blipFill rotWithShape="1">
          <a:blip r:embed="rId2">
            <a:alphaModFix amt="50000"/>
          </a:blip>
          <a:srcRect l="34118" r="27757"/>
          <a:stretch/>
        </p:blipFill>
        <p:spPr>
          <a:xfrm>
            <a:off x="-1" y="10"/>
            <a:ext cx="4648201" cy="6857989"/>
          </a:xfrm>
          <a:prstGeom prst="rect">
            <a:avLst/>
          </a:prstGeom>
        </p:spPr>
      </p:pic>
      <p:sp>
        <p:nvSpPr>
          <p:cNvPr id="2" name="Title 1">
            <a:extLst>
              <a:ext uri="{FF2B5EF4-FFF2-40B4-BE49-F238E27FC236}">
                <a16:creationId xmlns:a16="http://schemas.microsoft.com/office/drawing/2014/main" id="{6C4F826C-00F3-207E-8353-452ABA7B53D6}"/>
              </a:ext>
            </a:extLst>
          </p:cNvPr>
          <p:cNvSpPr>
            <a:spLocks noGrp="1"/>
          </p:cNvSpPr>
          <p:nvPr>
            <p:ph type="title"/>
          </p:nvPr>
        </p:nvSpPr>
        <p:spPr>
          <a:xfrm>
            <a:off x="738786" y="3994511"/>
            <a:ext cx="2797917" cy="1591492"/>
          </a:xfrm>
          <a:noFill/>
        </p:spPr>
        <p:txBody>
          <a:bodyPr>
            <a:normAutofit/>
          </a:bodyPr>
          <a:lstStyle/>
          <a:p>
            <a:r>
              <a:rPr lang="en-US" dirty="0">
                <a:solidFill>
                  <a:schemeClr val="accent1">
                    <a:lumMod val="60000"/>
                    <a:lumOff val="40000"/>
                  </a:schemeClr>
                </a:solidFill>
              </a:rPr>
              <a:t>Objective:</a:t>
            </a:r>
          </a:p>
        </p:txBody>
      </p:sp>
      <p:sp>
        <p:nvSpPr>
          <p:cNvPr id="53" name="Content Placeholder 2">
            <a:extLst>
              <a:ext uri="{FF2B5EF4-FFF2-40B4-BE49-F238E27FC236}">
                <a16:creationId xmlns:a16="http://schemas.microsoft.com/office/drawing/2014/main" id="{F8C924A8-0254-667F-7FE1-CF2A75D79B81}"/>
              </a:ext>
            </a:extLst>
          </p:cNvPr>
          <p:cNvSpPr>
            <a:spLocks noGrp="1"/>
          </p:cNvSpPr>
          <p:nvPr>
            <p:ph idx="1"/>
          </p:nvPr>
        </p:nvSpPr>
        <p:spPr>
          <a:xfrm>
            <a:off x="4845298" y="337457"/>
            <a:ext cx="6447730" cy="5350327"/>
          </a:xfrm>
        </p:spPr>
        <p:txBody>
          <a:bodyPr>
            <a:noAutofit/>
          </a:bodyPr>
          <a:lstStyle/>
          <a:p>
            <a:pPr>
              <a:lnSpc>
                <a:spcPct val="110000"/>
              </a:lnSpc>
            </a:pPr>
            <a:r>
              <a:rPr lang="en-US" sz="1600" dirty="0"/>
              <a:t>Our objective is to increase early and adequate prenatal care for pregnant women in northeast Tennessee. Data showed evidence that 76.4 percent of pregnant women received early and adequate prenatal care in 2018 and status shows that this issue is worsening (Healthy People 2030, n.d.).</a:t>
            </a:r>
          </a:p>
          <a:p>
            <a:pPr>
              <a:lnSpc>
                <a:spcPct val="110000"/>
              </a:lnSpc>
            </a:pPr>
            <a:r>
              <a:rPr lang="en-US" sz="1600" dirty="0"/>
              <a:t>Due to the increasing costs of healthcare, women in northeast Tennessee frequently go with little to no prenatal care during pregnancies. This can cause serious birth complications for both the baby and the mother. Prenatal care plays a vital role in identifying risks with the pregnancy and providing support (</a:t>
            </a:r>
            <a:r>
              <a:rPr lang="en-US" sz="1600" dirty="0" err="1"/>
              <a:t>Lanese</a:t>
            </a:r>
            <a:r>
              <a:rPr lang="en-US" sz="1600" dirty="0"/>
              <a:t> et al., 2023). </a:t>
            </a:r>
          </a:p>
          <a:p>
            <a:pPr>
              <a:lnSpc>
                <a:spcPct val="110000"/>
              </a:lnSpc>
            </a:pPr>
            <a:r>
              <a:rPr lang="en-US" sz="1600" dirty="0"/>
              <a:t>Complications such as low birth weight, increased mortality, and neurological disabilities can be caused by not receiving proper prenatal care. </a:t>
            </a:r>
          </a:p>
          <a:p>
            <a:pPr>
              <a:lnSpc>
                <a:spcPct val="110000"/>
              </a:lnSpc>
            </a:pPr>
            <a:r>
              <a:rPr lang="en-US" sz="1600" dirty="0"/>
              <a:t>Prenatal Care often includes laboratory workup, medical history, weight monitoring, blood pressure monitoring, dental care, family planning, adequate food and fluid intake, and belly measurements. </a:t>
            </a:r>
          </a:p>
          <a:p>
            <a:pPr>
              <a:lnSpc>
                <a:spcPct val="110000"/>
              </a:lnSpc>
            </a:pPr>
            <a:r>
              <a:rPr lang="en-US" sz="1600" dirty="0"/>
              <a:t>Disparities of prenatal care are more commonly seen in younger, less educated, geographically isolated, and racial minorities. To increase the positive impact of prenatal care, this issue must be addressed sooner rather than later (</a:t>
            </a:r>
            <a:r>
              <a:rPr lang="en-US" sz="1600" dirty="0" err="1"/>
              <a:t>Krukowski</a:t>
            </a:r>
            <a:r>
              <a:rPr lang="en-US" sz="1600" dirty="0"/>
              <a:t> et al., 2022).</a:t>
            </a:r>
          </a:p>
        </p:txBody>
      </p:sp>
      <p:sp>
        <p:nvSpPr>
          <p:cNvPr id="54" name="Freeform: Shape 53">
            <a:extLst>
              <a:ext uri="{FF2B5EF4-FFF2-40B4-BE49-F238E27FC236}">
                <a16:creationId xmlns:a16="http://schemas.microsoft.com/office/drawing/2014/main" id="{9464ED38-224B-AB8F-2B4A-18C5B2BE0B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35883" y="935882"/>
            <a:ext cx="2797917" cy="4993618"/>
          </a:xfrm>
          <a:custGeom>
            <a:avLst/>
            <a:gdLst>
              <a:gd name="connsiteX0" fmla="*/ 0 w 4172596"/>
              <a:gd name="connsiteY0" fmla="*/ 0 h 4952999"/>
              <a:gd name="connsiteX1" fmla="*/ 4172596 w 4172596"/>
              <a:gd name="connsiteY1" fmla="*/ 0 h 4952999"/>
              <a:gd name="connsiteX2" fmla="*/ 4172596 w 4172596"/>
              <a:gd name="connsiteY2" fmla="*/ 342900 h 4952999"/>
              <a:gd name="connsiteX3" fmla="*/ 3239761 w 4172596"/>
              <a:gd name="connsiteY3" fmla="*/ 342900 h 4952999"/>
              <a:gd name="connsiteX4" fmla="*/ 3239761 w 4172596"/>
              <a:gd name="connsiteY4" fmla="*/ 1934392 h 4952999"/>
              <a:gd name="connsiteX5" fmla="*/ 4172596 w 4172596"/>
              <a:gd name="connsiteY5" fmla="*/ 1934392 h 4952999"/>
              <a:gd name="connsiteX6" fmla="*/ 4172596 w 4172596"/>
              <a:gd name="connsiteY6" fmla="*/ 4952999 h 4952999"/>
              <a:gd name="connsiteX7" fmla="*/ 0 w 4172596"/>
              <a:gd name="connsiteY7" fmla="*/ 4952999 h 4952999"/>
              <a:gd name="connsiteX0" fmla="*/ 3239761 w 4172596"/>
              <a:gd name="connsiteY0" fmla="*/ 1934392 h 4952999"/>
              <a:gd name="connsiteX1" fmla="*/ 4172596 w 4172596"/>
              <a:gd name="connsiteY1" fmla="*/ 1934392 h 4952999"/>
              <a:gd name="connsiteX2" fmla="*/ 4172596 w 4172596"/>
              <a:gd name="connsiteY2" fmla="*/ 4952999 h 4952999"/>
              <a:gd name="connsiteX3" fmla="*/ 0 w 4172596"/>
              <a:gd name="connsiteY3" fmla="*/ 4952999 h 4952999"/>
              <a:gd name="connsiteX4" fmla="*/ 0 w 4172596"/>
              <a:gd name="connsiteY4" fmla="*/ 0 h 4952999"/>
              <a:gd name="connsiteX5" fmla="*/ 4172596 w 4172596"/>
              <a:gd name="connsiteY5" fmla="*/ 0 h 4952999"/>
              <a:gd name="connsiteX6" fmla="*/ 4172596 w 4172596"/>
              <a:gd name="connsiteY6" fmla="*/ 342900 h 4952999"/>
              <a:gd name="connsiteX7" fmla="*/ 3239761 w 4172596"/>
              <a:gd name="connsiteY7" fmla="*/ 342900 h 4952999"/>
              <a:gd name="connsiteX8" fmla="*/ 3331201 w 4172596"/>
              <a:gd name="connsiteY8" fmla="*/ 2025832 h 4952999"/>
              <a:gd name="connsiteX0" fmla="*/ 3239761 w 4172596"/>
              <a:gd name="connsiteY0" fmla="*/ 1934392 h 4952999"/>
              <a:gd name="connsiteX1" fmla="*/ 4172596 w 4172596"/>
              <a:gd name="connsiteY1" fmla="*/ 1934392 h 4952999"/>
              <a:gd name="connsiteX2" fmla="*/ 4172596 w 4172596"/>
              <a:gd name="connsiteY2" fmla="*/ 4952999 h 4952999"/>
              <a:gd name="connsiteX3" fmla="*/ 0 w 4172596"/>
              <a:gd name="connsiteY3" fmla="*/ 4952999 h 4952999"/>
              <a:gd name="connsiteX4" fmla="*/ 0 w 4172596"/>
              <a:gd name="connsiteY4" fmla="*/ 0 h 4952999"/>
              <a:gd name="connsiteX5" fmla="*/ 4172596 w 4172596"/>
              <a:gd name="connsiteY5" fmla="*/ 0 h 4952999"/>
              <a:gd name="connsiteX6" fmla="*/ 4172596 w 4172596"/>
              <a:gd name="connsiteY6" fmla="*/ 342900 h 4952999"/>
              <a:gd name="connsiteX7" fmla="*/ 3239761 w 4172596"/>
              <a:gd name="connsiteY7" fmla="*/ 342900 h 4952999"/>
              <a:gd name="connsiteX0" fmla="*/ 4172596 w 4172596"/>
              <a:gd name="connsiteY0" fmla="*/ 1934392 h 4952999"/>
              <a:gd name="connsiteX1" fmla="*/ 4172596 w 4172596"/>
              <a:gd name="connsiteY1" fmla="*/ 4952999 h 4952999"/>
              <a:gd name="connsiteX2" fmla="*/ 0 w 4172596"/>
              <a:gd name="connsiteY2" fmla="*/ 4952999 h 4952999"/>
              <a:gd name="connsiteX3" fmla="*/ 0 w 4172596"/>
              <a:gd name="connsiteY3" fmla="*/ 0 h 4952999"/>
              <a:gd name="connsiteX4" fmla="*/ 4172596 w 4172596"/>
              <a:gd name="connsiteY4" fmla="*/ 0 h 4952999"/>
              <a:gd name="connsiteX5" fmla="*/ 4172596 w 4172596"/>
              <a:gd name="connsiteY5" fmla="*/ 342900 h 4952999"/>
              <a:gd name="connsiteX6" fmla="*/ 3239761 w 4172596"/>
              <a:gd name="connsiteY6" fmla="*/ 342900 h 4952999"/>
              <a:gd name="connsiteX0" fmla="*/ 4172596 w 4172596"/>
              <a:gd name="connsiteY0" fmla="*/ 1934392 h 4952999"/>
              <a:gd name="connsiteX1" fmla="*/ 4172596 w 4172596"/>
              <a:gd name="connsiteY1" fmla="*/ 4952999 h 4952999"/>
              <a:gd name="connsiteX2" fmla="*/ 0 w 4172596"/>
              <a:gd name="connsiteY2" fmla="*/ 4952999 h 4952999"/>
              <a:gd name="connsiteX3" fmla="*/ 0 w 4172596"/>
              <a:gd name="connsiteY3" fmla="*/ 0 h 4952999"/>
              <a:gd name="connsiteX4" fmla="*/ 4172596 w 4172596"/>
              <a:gd name="connsiteY4" fmla="*/ 0 h 4952999"/>
              <a:gd name="connsiteX5" fmla="*/ 4172596 w 4172596"/>
              <a:gd name="connsiteY5" fmla="*/ 342900 h 495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2596" h="4952999">
                <a:moveTo>
                  <a:pt x="4172596" y="1934392"/>
                </a:moveTo>
                <a:lnTo>
                  <a:pt x="4172596" y="4952999"/>
                </a:lnTo>
                <a:lnTo>
                  <a:pt x="0" y="4952999"/>
                </a:lnTo>
                <a:lnTo>
                  <a:pt x="0" y="0"/>
                </a:lnTo>
                <a:lnTo>
                  <a:pt x="4172596" y="0"/>
                </a:lnTo>
                <a:lnTo>
                  <a:pt x="4172596" y="342900"/>
                </a:lnTo>
              </a:path>
            </a:pathLst>
          </a:cu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583515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3">
                                            <p:txEl>
                                              <p:pRg st="0" end="0"/>
                                            </p:txEl>
                                          </p:spTgt>
                                        </p:tgtEl>
                                        <p:attrNameLst>
                                          <p:attrName>style.visibility</p:attrName>
                                        </p:attrNameLst>
                                      </p:cBhvr>
                                      <p:to>
                                        <p:strVal val="visible"/>
                                      </p:to>
                                    </p:set>
                                    <p:animEffect transition="in" filter="fade">
                                      <p:cBhvr>
                                        <p:cTn id="14" dur="1000"/>
                                        <p:tgtEl>
                                          <p:spTgt spid="53">
                                            <p:txEl>
                                              <p:pRg st="0" end="0"/>
                                            </p:txEl>
                                          </p:spTgt>
                                        </p:tgtEl>
                                      </p:cBhvr>
                                    </p:animEffect>
                                    <p:anim calcmode="lin" valueType="num">
                                      <p:cBhvr>
                                        <p:cTn id="15"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3">
                                            <p:txEl>
                                              <p:pRg st="1" end="1"/>
                                            </p:txEl>
                                          </p:spTgt>
                                        </p:tgtEl>
                                        <p:attrNameLst>
                                          <p:attrName>style.visibility</p:attrName>
                                        </p:attrNameLst>
                                      </p:cBhvr>
                                      <p:to>
                                        <p:strVal val="visible"/>
                                      </p:to>
                                    </p:set>
                                    <p:animEffect transition="in" filter="fade">
                                      <p:cBhvr>
                                        <p:cTn id="21" dur="1000"/>
                                        <p:tgtEl>
                                          <p:spTgt spid="53">
                                            <p:txEl>
                                              <p:pRg st="1" end="1"/>
                                            </p:txEl>
                                          </p:spTgt>
                                        </p:tgtEl>
                                      </p:cBhvr>
                                    </p:animEffect>
                                    <p:anim calcmode="lin" valueType="num">
                                      <p:cBhvr>
                                        <p:cTn id="22" dur="1000" fill="hold"/>
                                        <p:tgtEl>
                                          <p:spTgt spid="5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3">
                                            <p:txEl>
                                              <p:pRg st="2" end="2"/>
                                            </p:txEl>
                                          </p:spTgt>
                                        </p:tgtEl>
                                        <p:attrNameLst>
                                          <p:attrName>style.visibility</p:attrName>
                                        </p:attrNameLst>
                                      </p:cBhvr>
                                      <p:to>
                                        <p:strVal val="visible"/>
                                      </p:to>
                                    </p:set>
                                    <p:animEffect transition="in" filter="fade">
                                      <p:cBhvr>
                                        <p:cTn id="28" dur="1000"/>
                                        <p:tgtEl>
                                          <p:spTgt spid="53">
                                            <p:txEl>
                                              <p:pRg st="2" end="2"/>
                                            </p:txEl>
                                          </p:spTgt>
                                        </p:tgtEl>
                                      </p:cBhvr>
                                    </p:animEffect>
                                    <p:anim calcmode="lin" valueType="num">
                                      <p:cBhvr>
                                        <p:cTn id="29" dur="10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3">
                                            <p:txEl>
                                              <p:pRg st="3" end="3"/>
                                            </p:txEl>
                                          </p:spTgt>
                                        </p:tgtEl>
                                        <p:attrNameLst>
                                          <p:attrName>style.visibility</p:attrName>
                                        </p:attrNameLst>
                                      </p:cBhvr>
                                      <p:to>
                                        <p:strVal val="visible"/>
                                      </p:to>
                                    </p:set>
                                    <p:animEffect transition="in" filter="fade">
                                      <p:cBhvr>
                                        <p:cTn id="35" dur="1000"/>
                                        <p:tgtEl>
                                          <p:spTgt spid="53">
                                            <p:txEl>
                                              <p:pRg st="3" end="3"/>
                                            </p:txEl>
                                          </p:spTgt>
                                        </p:tgtEl>
                                      </p:cBhvr>
                                    </p:animEffect>
                                    <p:anim calcmode="lin" valueType="num">
                                      <p:cBhvr>
                                        <p:cTn id="36"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3">
                                            <p:txEl>
                                              <p:pRg st="4" end="4"/>
                                            </p:txEl>
                                          </p:spTgt>
                                        </p:tgtEl>
                                        <p:attrNameLst>
                                          <p:attrName>style.visibility</p:attrName>
                                        </p:attrNameLst>
                                      </p:cBhvr>
                                      <p:to>
                                        <p:strVal val="visible"/>
                                      </p:to>
                                    </p:set>
                                    <p:animEffect transition="in" filter="fade">
                                      <p:cBhvr>
                                        <p:cTn id="42" dur="1000"/>
                                        <p:tgtEl>
                                          <p:spTgt spid="53">
                                            <p:txEl>
                                              <p:pRg st="4" end="4"/>
                                            </p:txEl>
                                          </p:spTgt>
                                        </p:tgtEl>
                                      </p:cBhvr>
                                    </p:animEffect>
                                    <p:anim calcmode="lin" valueType="num">
                                      <p:cBhvr>
                                        <p:cTn id="43" dur="10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D12CE6E-EFBF-F92D-EFCE-D0EAEE4F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AA35204-0670-6473-6686-1AB0165AB4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9" y="936478"/>
            <a:ext cx="10314136" cy="4982284"/>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19F3D-E54C-49FD-22C6-32C5F51D37F9}"/>
              </a:ext>
            </a:extLst>
          </p:cNvPr>
          <p:cNvSpPr>
            <a:spLocks noGrp="1"/>
          </p:cNvSpPr>
          <p:nvPr>
            <p:ph type="title"/>
          </p:nvPr>
        </p:nvSpPr>
        <p:spPr>
          <a:xfrm>
            <a:off x="738786" y="656052"/>
            <a:ext cx="3909414" cy="1166217"/>
          </a:xfrm>
        </p:spPr>
        <p:txBody>
          <a:bodyPr anchor="t">
            <a:normAutofit/>
          </a:bodyPr>
          <a:lstStyle/>
          <a:p>
            <a:r>
              <a:rPr lang="en-US" dirty="0"/>
              <a:t>Strategy For Issue:</a:t>
            </a:r>
          </a:p>
        </p:txBody>
      </p:sp>
      <p:graphicFrame>
        <p:nvGraphicFramePr>
          <p:cNvPr id="16" name="Content Placeholder 2">
            <a:extLst>
              <a:ext uri="{FF2B5EF4-FFF2-40B4-BE49-F238E27FC236}">
                <a16:creationId xmlns:a16="http://schemas.microsoft.com/office/drawing/2014/main" id="{D5C24E23-4420-5ABD-37D8-5D7EF4D9EBCA}"/>
              </a:ext>
            </a:extLst>
          </p:cNvPr>
          <p:cNvGraphicFramePr>
            <a:graphicFrameLocks noGrp="1"/>
          </p:cNvGraphicFramePr>
          <p:nvPr>
            <p:ph idx="1"/>
            <p:extLst>
              <p:ext uri="{D42A27DB-BD31-4B8C-83A1-F6EECF244321}">
                <p14:modId xmlns:p14="http://schemas.microsoft.com/office/powerpoint/2010/main" val="123677852"/>
              </p:ext>
            </p:extLst>
          </p:nvPr>
        </p:nvGraphicFramePr>
        <p:xfrm>
          <a:off x="1724297" y="1676400"/>
          <a:ext cx="9422674" cy="4242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784168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3EAABAC-2289-7074-014F-97B788AAD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F24CF1-EE7F-86B3-94A8-3CD26A1AD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30092" y="914400"/>
            <a:ext cx="3335424" cy="5017787"/>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7DAC71-220D-67CD-97DC-7CB73844D6A9}"/>
              </a:ext>
            </a:extLst>
          </p:cNvPr>
          <p:cNvSpPr>
            <a:spLocks noGrp="1"/>
          </p:cNvSpPr>
          <p:nvPr>
            <p:ph type="title"/>
          </p:nvPr>
        </p:nvSpPr>
        <p:spPr>
          <a:xfrm>
            <a:off x="921813" y="1159418"/>
            <a:ext cx="5438325" cy="1380805"/>
          </a:xfrm>
          <a:noFill/>
        </p:spPr>
        <p:txBody>
          <a:bodyPr>
            <a:normAutofit/>
          </a:bodyPr>
          <a:lstStyle/>
          <a:p>
            <a:r>
              <a:rPr lang="en-US" dirty="0"/>
              <a:t>Evaluation of Method issue strategy:</a:t>
            </a:r>
          </a:p>
        </p:txBody>
      </p:sp>
      <p:sp>
        <p:nvSpPr>
          <p:cNvPr id="13" name="Content Placeholder 2">
            <a:extLst>
              <a:ext uri="{FF2B5EF4-FFF2-40B4-BE49-F238E27FC236}">
                <a16:creationId xmlns:a16="http://schemas.microsoft.com/office/drawing/2014/main" id="{AFCBEDD1-B475-876C-57A4-49AB683EA372}"/>
              </a:ext>
            </a:extLst>
          </p:cNvPr>
          <p:cNvSpPr>
            <a:spLocks noGrp="1"/>
          </p:cNvSpPr>
          <p:nvPr>
            <p:ph idx="1"/>
          </p:nvPr>
        </p:nvSpPr>
        <p:spPr>
          <a:xfrm>
            <a:off x="921815" y="2890881"/>
            <a:ext cx="5438325" cy="3052719"/>
          </a:xfrm>
        </p:spPr>
        <p:txBody>
          <a:bodyPr>
            <a:normAutofit/>
          </a:bodyPr>
          <a:lstStyle/>
          <a:p>
            <a:pPr>
              <a:lnSpc>
                <a:spcPct val="110000"/>
              </a:lnSpc>
            </a:pPr>
            <a:r>
              <a:rPr lang="en-US" sz="1700" dirty="0"/>
              <a:t>To evaluate the effectiveness of the strategy, we would conduct a brief survey at the end for participants to give their thoughts on whether or not the teaching was beneficial. This would also provide an opportunity for them to let us know what other information they feel would be helpful to help prepare for the next seminar. </a:t>
            </a:r>
          </a:p>
          <a:p>
            <a:pPr>
              <a:lnSpc>
                <a:spcPct val="110000"/>
              </a:lnSpc>
            </a:pPr>
            <a:r>
              <a:rPr lang="en-US" sz="1700" dirty="0"/>
              <a:t>The costs for this intervention are minimal; however, this would be completely dependent upon donations from the community in efforts to support local community members in their time of need. </a:t>
            </a:r>
          </a:p>
        </p:txBody>
      </p:sp>
      <p:pic>
        <p:nvPicPr>
          <p:cNvPr id="7" name="Graphic 6" descr="Person with Idea">
            <a:extLst>
              <a:ext uri="{FF2B5EF4-FFF2-40B4-BE49-F238E27FC236}">
                <a16:creationId xmlns:a16="http://schemas.microsoft.com/office/drawing/2014/main" id="{BF6D67EE-CE32-DA0B-0649-1B66C823EB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50733" y="1794577"/>
            <a:ext cx="3335423" cy="3335423"/>
          </a:xfrm>
          <a:prstGeom prst="rect">
            <a:avLst/>
          </a:prstGeom>
        </p:spPr>
      </p:pic>
    </p:spTree>
    <p:extLst>
      <p:ext uri="{BB962C8B-B14F-4D97-AF65-F5344CB8AC3E}">
        <p14:creationId xmlns:p14="http://schemas.microsoft.com/office/powerpoint/2010/main" val="415851589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2C3B9A-B4D2-F54D-15F0-06653E1832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068CEB5-F191-9D3E-BAC0-B0E212720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4"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esk with stethoscope and computer keyboard">
            <a:extLst>
              <a:ext uri="{FF2B5EF4-FFF2-40B4-BE49-F238E27FC236}">
                <a16:creationId xmlns:a16="http://schemas.microsoft.com/office/drawing/2014/main" id="{D81D3ACF-26F8-9BA6-31CD-35D58C720D0C}"/>
              </a:ext>
            </a:extLst>
          </p:cNvPr>
          <p:cNvPicPr>
            <a:picLocks noChangeAspect="1"/>
          </p:cNvPicPr>
          <p:nvPr/>
        </p:nvPicPr>
        <p:blipFill rotWithShape="1">
          <a:blip r:embed="rId2">
            <a:alphaModFix amt="50000"/>
          </a:blip>
          <a:srcRect l="54700" r="-2" b="-2"/>
          <a:stretch/>
        </p:blipFill>
        <p:spPr>
          <a:xfrm>
            <a:off x="20" y="-1"/>
            <a:ext cx="4654276" cy="6857999"/>
          </a:xfrm>
          <a:prstGeom prst="rect">
            <a:avLst/>
          </a:prstGeom>
        </p:spPr>
      </p:pic>
      <p:sp>
        <p:nvSpPr>
          <p:cNvPr id="13" name="Freeform: Shape 12">
            <a:extLst>
              <a:ext uri="{FF2B5EF4-FFF2-40B4-BE49-F238E27FC236}">
                <a16:creationId xmlns:a16="http://schemas.microsoft.com/office/drawing/2014/main" id="{9464ED38-224B-AB8F-2B4A-18C5B2BE0B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884" y="931856"/>
            <a:ext cx="10318890" cy="4994960"/>
          </a:xfrm>
          <a:custGeom>
            <a:avLst/>
            <a:gdLst>
              <a:gd name="connsiteX0" fmla="*/ 0 w 4172596"/>
              <a:gd name="connsiteY0" fmla="*/ 0 h 4952999"/>
              <a:gd name="connsiteX1" fmla="*/ 4172596 w 4172596"/>
              <a:gd name="connsiteY1" fmla="*/ 0 h 4952999"/>
              <a:gd name="connsiteX2" fmla="*/ 4172596 w 4172596"/>
              <a:gd name="connsiteY2" fmla="*/ 342900 h 4952999"/>
              <a:gd name="connsiteX3" fmla="*/ 3239761 w 4172596"/>
              <a:gd name="connsiteY3" fmla="*/ 342900 h 4952999"/>
              <a:gd name="connsiteX4" fmla="*/ 3239761 w 4172596"/>
              <a:gd name="connsiteY4" fmla="*/ 1934392 h 4952999"/>
              <a:gd name="connsiteX5" fmla="*/ 4172596 w 4172596"/>
              <a:gd name="connsiteY5" fmla="*/ 1934392 h 4952999"/>
              <a:gd name="connsiteX6" fmla="*/ 4172596 w 4172596"/>
              <a:gd name="connsiteY6" fmla="*/ 4952999 h 4952999"/>
              <a:gd name="connsiteX7" fmla="*/ 0 w 4172596"/>
              <a:gd name="connsiteY7" fmla="*/ 4952999 h 4952999"/>
              <a:gd name="connsiteX0" fmla="*/ 3239761 w 4172596"/>
              <a:gd name="connsiteY0" fmla="*/ 1934392 h 4952999"/>
              <a:gd name="connsiteX1" fmla="*/ 4172596 w 4172596"/>
              <a:gd name="connsiteY1" fmla="*/ 1934392 h 4952999"/>
              <a:gd name="connsiteX2" fmla="*/ 4172596 w 4172596"/>
              <a:gd name="connsiteY2" fmla="*/ 4952999 h 4952999"/>
              <a:gd name="connsiteX3" fmla="*/ 0 w 4172596"/>
              <a:gd name="connsiteY3" fmla="*/ 4952999 h 4952999"/>
              <a:gd name="connsiteX4" fmla="*/ 0 w 4172596"/>
              <a:gd name="connsiteY4" fmla="*/ 0 h 4952999"/>
              <a:gd name="connsiteX5" fmla="*/ 4172596 w 4172596"/>
              <a:gd name="connsiteY5" fmla="*/ 0 h 4952999"/>
              <a:gd name="connsiteX6" fmla="*/ 4172596 w 4172596"/>
              <a:gd name="connsiteY6" fmla="*/ 342900 h 4952999"/>
              <a:gd name="connsiteX7" fmla="*/ 3239761 w 4172596"/>
              <a:gd name="connsiteY7" fmla="*/ 342900 h 4952999"/>
              <a:gd name="connsiteX8" fmla="*/ 3331201 w 4172596"/>
              <a:gd name="connsiteY8" fmla="*/ 2025832 h 4952999"/>
              <a:gd name="connsiteX0" fmla="*/ 3239761 w 4172596"/>
              <a:gd name="connsiteY0" fmla="*/ 1934392 h 4952999"/>
              <a:gd name="connsiteX1" fmla="*/ 4172596 w 4172596"/>
              <a:gd name="connsiteY1" fmla="*/ 1934392 h 4952999"/>
              <a:gd name="connsiteX2" fmla="*/ 4172596 w 4172596"/>
              <a:gd name="connsiteY2" fmla="*/ 4952999 h 4952999"/>
              <a:gd name="connsiteX3" fmla="*/ 0 w 4172596"/>
              <a:gd name="connsiteY3" fmla="*/ 4952999 h 4952999"/>
              <a:gd name="connsiteX4" fmla="*/ 0 w 4172596"/>
              <a:gd name="connsiteY4" fmla="*/ 0 h 4952999"/>
              <a:gd name="connsiteX5" fmla="*/ 4172596 w 4172596"/>
              <a:gd name="connsiteY5" fmla="*/ 0 h 4952999"/>
              <a:gd name="connsiteX6" fmla="*/ 4172596 w 4172596"/>
              <a:gd name="connsiteY6" fmla="*/ 342900 h 4952999"/>
              <a:gd name="connsiteX7" fmla="*/ 3239761 w 4172596"/>
              <a:gd name="connsiteY7" fmla="*/ 342900 h 4952999"/>
              <a:gd name="connsiteX0" fmla="*/ 4172596 w 4172596"/>
              <a:gd name="connsiteY0" fmla="*/ 1934392 h 4952999"/>
              <a:gd name="connsiteX1" fmla="*/ 4172596 w 4172596"/>
              <a:gd name="connsiteY1" fmla="*/ 4952999 h 4952999"/>
              <a:gd name="connsiteX2" fmla="*/ 0 w 4172596"/>
              <a:gd name="connsiteY2" fmla="*/ 4952999 h 4952999"/>
              <a:gd name="connsiteX3" fmla="*/ 0 w 4172596"/>
              <a:gd name="connsiteY3" fmla="*/ 0 h 4952999"/>
              <a:gd name="connsiteX4" fmla="*/ 4172596 w 4172596"/>
              <a:gd name="connsiteY4" fmla="*/ 0 h 4952999"/>
              <a:gd name="connsiteX5" fmla="*/ 4172596 w 4172596"/>
              <a:gd name="connsiteY5" fmla="*/ 342900 h 4952999"/>
              <a:gd name="connsiteX6" fmla="*/ 3239761 w 4172596"/>
              <a:gd name="connsiteY6" fmla="*/ 342900 h 4952999"/>
              <a:gd name="connsiteX0" fmla="*/ 4172596 w 4172596"/>
              <a:gd name="connsiteY0" fmla="*/ 1934392 h 4952999"/>
              <a:gd name="connsiteX1" fmla="*/ 4172596 w 4172596"/>
              <a:gd name="connsiteY1" fmla="*/ 4952999 h 4952999"/>
              <a:gd name="connsiteX2" fmla="*/ 0 w 4172596"/>
              <a:gd name="connsiteY2" fmla="*/ 4952999 h 4952999"/>
              <a:gd name="connsiteX3" fmla="*/ 0 w 4172596"/>
              <a:gd name="connsiteY3" fmla="*/ 0 h 4952999"/>
              <a:gd name="connsiteX4" fmla="*/ 4172596 w 4172596"/>
              <a:gd name="connsiteY4" fmla="*/ 0 h 4952999"/>
              <a:gd name="connsiteX5" fmla="*/ 4172596 w 4172596"/>
              <a:gd name="connsiteY5" fmla="*/ 342900 h 495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2596" h="4952999">
                <a:moveTo>
                  <a:pt x="4172596" y="1934392"/>
                </a:moveTo>
                <a:lnTo>
                  <a:pt x="4172596" y="4952999"/>
                </a:lnTo>
                <a:lnTo>
                  <a:pt x="0" y="4952999"/>
                </a:lnTo>
                <a:lnTo>
                  <a:pt x="0" y="0"/>
                </a:lnTo>
                <a:lnTo>
                  <a:pt x="4172596" y="0"/>
                </a:lnTo>
                <a:lnTo>
                  <a:pt x="4172596" y="342900"/>
                </a:lnTo>
              </a:path>
            </a:pathLst>
          </a:cu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A9ED3D-2119-FB33-04C6-94F85974E870}"/>
              </a:ext>
            </a:extLst>
          </p:cNvPr>
          <p:cNvSpPr>
            <a:spLocks noGrp="1"/>
          </p:cNvSpPr>
          <p:nvPr>
            <p:ph type="title"/>
          </p:nvPr>
        </p:nvSpPr>
        <p:spPr>
          <a:xfrm>
            <a:off x="738786" y="1319622"/>
            <a:ext cx="3481988" cy="1591492"/>
          </a:xfrm>
          <a:noFill/>
        </p:spPr>
        <p:txBody>
          <a:bodyPr>
            <a:normAutofit/>
          </a:bodyPr>
          <a:lstStyle/>
          <a:p>
            <a:r>
              <a:rPr lang="en-US">
                <a:solidFill>
                  <a:schemeClr val="accent1">
                    <a:lumMod val="60000"/>
                    <a:lumOff val="40000"/>
                  </a:schemeClr>
                </a:solidFill>
              </a:rPr>
              <a:t>References:</a:t>
            </a:r>
          </a:p>
        </p:txBody>
      </p:sp>
      <p:sp>
        <p:nvSpPr>
          <p:cNvPr id="3" name="Content Placeholder 2">
            <a:extLst>
              <a:ext uri="{FF2B5EF4-FFF2-40B4-BE49-F238E27FC236}">
                <a16:creationId xmlns:a16="http://schemas.microsoft.com/office/drawing/2014/main" id="{B5E8B30F-67F8-5BDC-C1C3-29F9C3717254}"/>
              </a:ext>
            </a:extLst>
          </p:cNvPr>
          <p:cNvSpPr>
            <a:spLocks noGrp="1"/>
          </p:cNvSpPr>
          <p:nvPr>
            <p:ph idx="1"/>
          </p:nvPr>
        </p:nvSpPr>
        <p:spPr>
          <a:xfrm>
            <a:off x="5562600" y="1495741"/>
            <a:ext cx="4988781" cy="3996716"/>
          </a:xfrm>
        </p:spPr>
        <p:txBody>
          <a:bodyPr>
            <a:normAutofit fontScale="92500"/>
          </a:bodyPr>
          <a:lstStyle/>
          <a:p>
            <a:pPr>
              <a:lnSpc>
                <a:spcPct val="110000"/>
              </a:lnSpc>
            </a:pPr>
            <a:r>
              <a:rPr lang="en-US" sz="1100" dirty="0" err="1"/>
              <a:t>Krukowski</a:t>
            </a:r>
            <a:r>
              <a:rPr lang="en-US" sz="1100" dirty="0"/>
              <a:t>, R. A., Jacobson, L. T., John, J., Kinser, P., Campbell, K., Ledoux, T., Gavin, K. L., Chiu, C.-Y., Wang, J., &amp; </a:t>
            </a:r>
            <a:r>
              <a:rPr lang="en-US" sz="1100" dirty="0" err="1"/>
              <a:t>Kruper</a:t>
            </a:r>
            <a:r>
              <a:rPr lang="en-US" sz="1100" dirty="0"/>
              <a:t>, A. (2022). Correlates of Early Prenatal Care Access among U.S. Women: Data from the Pregnancy Risk Assessment Monitoring System (PRAMS). Maternal &amp; Child Health Journal, 26(2), 328–341. https://doi-org.ezproxy.king.edu/10.1007/s10995-021-03232-1</a:t>
            </a:r>
          </a:p>
          <a:p>
            <a:pPr>
              <a:lnSpc>
                <a:spcPct val="110000"/>
              </a:lnSpc>
            </a:pPr>
            <a:r>
              <a:rPr lang="en-US" sz="1100" dirty="0" err="1"/>
              <a:t>Lanese</a:t>
            </a:r>
            <a:r>
              <a:rPr lang="en-US" sz="1100" dirty="0"/>
              <a:t>, B. G., </a:t>
            </a:r>
            <a:r>
              <a:rPr lang="en-US" sz="1100" dirty="0" err="1"/>
              <a:t>Abbruzzese</a:t>
            </a:r>
            <a:r>
              <a:rPr lang="en-US" sz="1100" dirty="0"/>
              <a:t>, S. A. G., Eng, A., &amp; </a:t>
            </a:r>
            <a:r>
              <a:rPr lang="en-US" sz="1100" dirty="0" err="1"/>
              <a:t>Falletta</a:t>
            </a:r>
            <a:r>
              <a:rPr lang="en-US" sz="1100" dirty="0"/>
              <a:t>, L. (2023). Adequacy of Prenatal     Care Utilization in a Pathways Community HUB Model Program: Results of a Propensity Score Matching Analysis. Maternal &amp; Child Health Journal, 27(3), 459–467. </a:t>
            </a:r>
            <a:r>
              <a:rPr lang="en-US" sz="1100" dirty="0">
                <a:hlinkClick r:id="rId3"/>
              </a:rPr>
              <a:t>https://doi-org.ezproxy.king.edu/10.1007/s10995-022-03522-2</a:t>
            </a:r>
            <a:endParaRPr lang="en-US" sz="1100" dirty="0"/>
          </a:p>
          <a:p>
            <a:pPr>
              <a:lnSpc>
                <a:spcPct val="110000"/>
              </a:lnSpc>
            </a:pPr>
            <a:r>
              <a:rPr lang="en-US" sz="1100" dirty="0" err="1"/>
              <a:t>Mbwali</a:t>
            </a:r>
            <a:r>
              <a:rPr lang="en-US" sz="1100" dirty="0"/>
              <a:t>, I., </a:t>
            </a:r>
            <a:r>
              <a:rPr lang="en-US" sz="1100" dirty="0" err="1"/>
              <a:t>Mbalinda</a:t>
            </a:r>
            <a:r>
              <a:rPr lang="en-US" sz="1100" dirty="0"/>
              <a:t>, S. N., Kaye, D. K., &amp; </a:t>
            </a:r>
            <a:r>
              <a:rPr lang="en-US" sz="1100" dirty="0" err="1"/>
              <a:t>Ngabirano</a:t>
            </a:r>
            <a:r>
              <a:rPr lang="en-US" sz="1100" dirty="0"/>
              <a:t>, T. D. (2022). Factors associated with low childbirth self-efficacy for normal birth amongst women attending an urban prenatal clinic in Eastern Uganda. Midwifery, 111, N.PAG. https://doi-org.ezproxy.king.edu/10.1016/j.midw.2022.103358</a:t>
            </a:r>
          </a:p>
          <a:p>
            <a:pPr>
              <a:lnSpc>
                <a:spcPct val="110000"/>
              </a:lnSpc>
            </a:pPr>
            <a:r>
              <a:rPr lang="en-US" sz="1100" dirty="0"/>
              <a:t>Increase the proportion of pregnant women who receive early and adequate prenatal care. Healthy People 2030. (n.d.). https://health.gov/healthypeople/objectives-and-data/browse-objectives/pregnancy-and-childbirth/increase-proportion-pregnant-women-who-receive-early-and-adequate-prenatal-care-mich-08/data?group=None&amp;from=2018&amp;to=2022&amp;state=United+States&amp;populations=#edit-submit </a:t>
            </a:r>
          </a:p>
          <a:p>
            <a:pPr>
              <a:lnSpc>
                <a:spcPct val="110000"/>
              </a:lnSpc>
            </a:pPr>
            <a:endParaRPr lang="en-US" sz="1100" dirty="0"/>
          </a:p>
        </p:txBody>
      </p:sp>
    </p:spTree>
    <p:extLst>
      <p:ext uri="{BB962C8B-B14F-4D97-AF65-F5344CB8AC3E}">
        <p14:creationId xmlns:p14="http://schemas.microsoft.com/office/powerpoint/2010/main" val="1865256761"/>
      </p:ext>
    </p:extLst>
  </p:cSld>
  <p:clrMapOvr>
    <a:masterClrMapping/>
  </p:clrMapOvr>
  <p:transition spd="slow">
    <p:push dir="u"/>
  </p:transition>
</p:sld>
</file>

<file path=ppt/theme/theme1.xml><?xml version="1.0" encoding="utf-8"?>
<a:theme xmlns:a="http://schemas.openxmlformats.org/drawingml/2006/main" name="LimelightVTI">
  <a:themeElements>
    <a:clrScheme name="AnalogousFromLightSeedLeftStep">
      <a:dk1>
        <a:srgbClr val="000000"/>
      </a:dk1>
      <a:lt1>
        <a:srgbClr val="FFFFFF"/>
      </a:lt1>
      <a:dk2>
        <a:srgbClr val="412724"/>
      </a:dk2>
      <a:lt2>
        <a:srgbClr val="E2E3E8"/>
      </a:lt2>
      <a:accent1>
        <a:srgbClr val="AAA081"/>
      </a:accent1>
      <a:accent2>
        <a:srgbClr val="BA947F"/>
      </a:accent2>
      <a:accent3>
        <a:srgbClr val="C59396"/>
      </a:accent3>
      <a:accent4>
        <a:srgbClr val="BA7F9B"/>
      </a:accent4>
      <a:accent5>
        <a:srgbClr val="C38FBD"/>
      </a:accent5>
      <a:accent6>
        <a:srgbClr val="A77FBA"/>
      </a:accent6>
      <a:hlink>
        <a:srgbClr val="6979AE"/>
      </a:hlink>
      <a:folHlink>
        <a:srgbClr val="7F7F7F"/>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melightVTI" id="{7936DCFD-B587-41FD-9126-64F2709ED40B}" vid="{74F41540-78F1-4C56-9EAA-6FA6E9F1D776}"/>
    </a:ext>
  </a:extLst>
</a:theme>
</file>

<file path=docProps/app.xml><?xml version="1.0" encoding="utf-8"?>
<Properties xmlns="http://schemas.openxmlformats.org/officeDocument/2006/extended-properties" xmlns:vt="http://schemas.openxmlformats.org/officeDocument/2006/docPropsVTypes">
  <TotalTime>136</TotalTime>
  <Words>840</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Trade Gothic Next Cond</vt:lpstr>
      <vt:lpstr>Trade Gothic Next Light</vt:lpstr>
      <vt:lpstr>LimelightVTI</vt:lpstr>
      <vt:lpstr>Increasing Early and Adequate Prenatal Care in Pregnant Women</vt:lpstr>
      <vt:lpstr>Objective:</vt:lpstr>
      <vt:lpstr>Strategy For Issue:</vt:lpstr>
      <vt:lpstr>Evaluation of Method issue strategy: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Early and Adequate Prenatal Care in Pregnant Women</dc:title>
  <dc:creator>Heather Crabtree</dc:creator>
  <cp:lastModifiedBy>Heather Crabtree</cp:lastModifiedBy>
  <cp:revision>17</cp:revision>
  <dcterms:created xsi:type="dcterms:W3CDTF">2024-04-10T19:30:53Z</dcterms:created>
  <dcterms:modified xsi:type="dcterms:W3CDTF">2024-04-12T00:36:51Z</dcterms:modified>
</cp:coreProperties>
</file>